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3" r:id="rId10"/>
    <p:sldId id="266" r:id="rId11"/>
    <p:sldId id="267" r:id="rId12"/>
    <p:sldId id="271" r:id="rId13"/>
    <p:sldId id="269" r:id="rId14"/>
    <p:sldId id="270" r:id="rId15"/>
    <p:sldId id="264" r:id="rId16"/>
    <p:sldId id="265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4E2F47-E679-43F5-A67B-F0C346E8B63D}" type="datetimeFigureOut">
              <a:rPr lang="pl-PL" smtClean="0"/>
              <a:t>2016-10-19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DD265C-49AB-4090-93C9-853165F8E36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3795" y="4509121"/>
            <a:ext cx="5618485" cy="14255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OPRACOWAŁA – RENATA MĄCZKO</a:t>
            </a:r>
            <a:endParaRPr lang="pl-P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7581" y="1700809"/>
            <a:ext cx="7175351" cy="2448271"/>
          </a:xfrm>
        </p:spPr>
        <p:txBody>
          <a:bodyPr/>
          <a:lstStyle/>
          <a:p>
            <a:r>
              <a:rPr lang="pl-P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PIOTRKOWICE – MALOWNICZA WIEŚ</a:t>
            </a:r>
            <a:endParaRPr lang="pl-P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7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5177477" cy="344949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4869160"/>
            <a:ext cx="8136904" cy="1512167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Dzięki pozyskanym środkom unijnym powstała </a:t>
            </a:r>
            <a:r>
              <a:rPr lang="pl-PL" dirty="0" smtClean="0"/>
              <a:t>wspaniała </a:t>
            </a:r>
            <a:r>
              <a:rPr lang="pl-PL" dirty="0" err="1" smtClean="0"/>
              <a:t>Pogórzańska</a:t>
            </a:r>
            <a:r>
              <a:rPr lang="pl-PL" dirty="0" smtClean="0"/>
              <a:t> Chata. Odbywają się w niej pikniki rodzinne, zajęcia lekcyjne. Korzystają z niej wszyscy mieszkańcy Piotrkowic i okolicznych miejscowości.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408712" cy="426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3195" y="548680"/>
            <a:ext cx="5774632" cy="404731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71600" y="5301208"/>
            <a:ext cx="7128792" cy="9361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  <a:effectLst/>
              </a:rPr>
              <a:t>Obok </a:t>
            </a:r>
            <a:r>
              <a:rPr lang="pl-PL" dirty="0">
                <a:solidFill>
                  <a:schemeClr val="tx1"/>
                </a:solidFill>
                <a:effectLst/>
              </a:rPr>
              <a:t>powstał przepiękny plac zabaw z nowoczesnym wyposażeniem. Cały teren szkoły jest wspaniale zagospodarowany. Powstały piękne, barwne </a:t>
            </a:r>
            <a:r>
              <a:rPr lang="pl-PL" dirty="0" smtClean="0">
                <a:solidFill>
                  <a:schemeClr val="tx1"/>
                </a:solidFill>
                <a:effectLst/>
              </a:rPr>
              <a:t>ogrody, skarpy i rabaty. W 2015 roku oddano do użytku boisko sportowe z nową </a:t>
            </a:r>
            <a:r>
              <a:rPr lang="pl-PL" smtClean="0">
                <a:solidFill>
                  <a:schemeClr val="tx1"/>
                </a:solidFill>
                <a:effectLst/>
              </a:rPr>
              <a:t>nawierzchnią .</a:t>
            </a:r>
            <a:endParaRPr lang="pl-PL" dirty="0">
              <a:solidFill>
                <a:schemeClr val="tx1"/>
              </a:solidFill>
              <a:effectLst/>
            </a:endParaRPr>
          </a:p>
          <a:p>
            <a:pPr algn="just"/>
            <a:endParaRPr lang="pl-PL" dirty="0">
              <a:solidFill>
                <a:schemeClr val="tx1"/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836227" cy="455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5157192"/>
            <a:ext cx="7920880" cy="1051484"/>
          </a:xfrm>
        </p:spPr>
        <p:txBody>
          <a:bodyPr/>
          <a:lstStyle/>
          <a:p>
            <a:pPr algn="just"/>
            <a:r>
              <a:rPr lang="pl-PL" dirty="0" smtClean="0"/>
              <a:t>Ważnym wydarzeniem w życiu szkoły było nadanie imienia. Miejscowa społeczność wybrała na patrona długoletniego proboszcza naszej parafii – ks.  Prałata Władysława Gibałę. </a:t>
            </a:r>
            <a:endParaRPr lang="pl-PL" dirty="0"/>
          </a:p>
        </p:txBody>
      </p:sp>
      <p:pic>
        <p:nvPicPr>
          <p:cNvPr id="14338" name="Picture 2" descr="F:\105PHOTO\SAM_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136903" cy="2225184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effectLst/>
              </a:rPr>
              <a:t>Szkoła dba o stały kontakt ze społecznością Piotrkowic i regionu. Corocznie organizowane są takie imprezy jak: Dzień Seniora, Piknik Rodzinny, Dożynki. </a:t>
            </a:r>
            <a:r>
              <a:rPr lang="pl-PL" sz="1800" dirty="0">
                <a:solidFill>
                  <a:schemeClr val="tx1"/>
                </a:solidFill>
                <a:effectLst/>
              </a:rPr>
              <a:t>R</a:t>
            </a:r>
            <a:r>
              <a:rPr lang="pl-PL" sz="1800" dirty="0" smtClean="0">
                <a:solidFill>
                  <a:schemeClr val="tx1"/>
                </a:solidFill>
                <a:effectLst/>
              </a:rPr>
              <a:t>odzice są współorganizatorami wielu szkolnych imprez: Ślubowanie Klasy Pierwszej, zabawa karnawałowa, ogniska klasowe, wycieczki, zabawa Andrzejkowa, itd. </a:t>
            </a:r>
            <a:endParaRPr lang="pl-PL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6" y="980728"/>
            <a:ext cx="39075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1" y="669230"/>
            <a:ext cx="2653233" cy="353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9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1259632" y="5373216"/>
            <a:ext cx="6792169" cy="8640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Dzięki staraniom długoletniego proboszcza naszej parafii ks. Władysława </a:t>
            </a:r>
            <a:r>
              <a:rPr lang="pl-PL" dirty="0" smtClean="0"/>
              <a:t>Gibały </a:t>
            </a:r>
            <a:r>
              <a:rPr lang="pl-PL" dirty="0" smtClean="0"/>
              <a:t>i wikarego Romana </a:t>
            </a:r>
            <a:r>
              <a:rPr lang="pl-PL" dirty="0" err="1" smtClean="0"/>
              <a:t>Majocha</a:t>
            </a:r>
            <a:r>
              <a:rPr lang="pl-PL" dirty="0" smtClean="0"/>
              <a:t> wybudowano nowoczesną kaplicę.</a:t>
            </a:r>
            <a:endParaRPr lang="pl-PL" dirty="0"/>
          </a:p>
        </p:txBody>
      </p:sp>
      <p:pic>
        <p:nvPicPr>
          <p:cNvPr id="13314" name="Picture 2" descr="C:\Users\szkoła\Desktop\Zdjęcia\92375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5312"/>
            <a:ext cx="6720162" cy="49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2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6308181" cy="383129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5373216"/>
            <a:ext cx="7632848" cy="1114489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	Na terenie Piotrkowic znajduje się wiele cmentarzy poległych w czasie pierwszej i drugiej wojny światowej – na zdjęciu cmentarz na granicy Piotrkowic i Zabłędzy.  </a:t>
            </a:r>
            <a:endParaRPr lang="pl-PL" dirty="0"/>
          </a:p>
        </p:txBody>
      </p:sp>
      <p:pic>
        <p:nvPicPr>
          <p:cNvPr id="8194" name="Picture 2" descr="F:\Piotrkowice-Zabledz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209"/>
            <a:ext cx="7560840" cy="46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1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25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3528391" cy="505368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44008" y="980728"/>
            <a:ext cx="3960440" cy="5053686"/>
          </a:xfrm>
        </p:spPr>
        <p:txBody>
          <a:bodyPr/>
          <a:lstStyle/>
          <a:p>
            <a:pPr algn="just"/>
            <a:r>
              <a:rPr lang="pl-PL" dirty="0" smtClean="0"/>
              <a:t>Wieś Piotrkowice zasłynęła na cały świat. 15 września 1977r. Pan Henryk Witkiewicz znalazł w pobliskich lasach największy do niedawna grzyb świata. Był to szmaciak gałęzisty, którego średnica kapelusza wynosiła około metra średnicy, a jego waga, to 15 kilogramów. Z okazji tego wydarzenia wykonano makietę grzyba, która stanęła w pobliżu parkingu.</a:t>
            </a:r>
            <a:endParaRPr lang="pl-PL" dirty="0"/>
          </a:p>
        </p:txBody>
      </p:sp>
      <p:pic>
        <p:nvPicPr>
          <p:cNvPr id="9218" name="Picture 2" descr="F:\Sparassis_crispa--Monument--Szmaciak_galezisty--Pomnik-Piotrkowice-Tarnow-Poland--1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672408" cy="505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3384375" cy="352839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88024" y="1772816"/>
            <a:ext cx="4104456" cy="3960439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Prężnie działa również w naszej miejscowości Ochotnicza </a:t>
            </a:r>
            <a:r>
              <a:rPr lang="pl-PL" dirty="0"/>
              <a:t>S</a:t>
            </a:r>
            <a:r>
              <a:rPr lang="pl-PL" dirty="0" smtClean="0"/>
              <a:t>traż Pożarna. Dysponuje ona pięknym, odrestaurowanym budynkiem, nowoczesnym sprzętem. W szeregach ochotniczej straży znajdują się zarówno chłopcy jak i dziewczęta.</a:t>
            </a:r>
            <a:endParaRPr lang="pl-PL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4563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Dziękuję za uwagę.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1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88832" cy="2232248"/>
          </a:xfrm>
          <a:effectLst/>
        </p:spPr>
        <p:txBody>
          <a:bodyPr/>
          <a:lstStyle/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effectLst/>
              </a:rPr>
              <a:t>	Piotrkowice, to malownicza wieś leżąca w północnej części Pogórza Karpackiego, a właściwie w wydzielonej jego części – Pogórza Ciężkowickiego. W jego krajobrazie dominują łagodne, choć wyraźnie oddzielone od siebie wzniesienia.  Wzgórza oddzielone są długą doliną rzeki Białej.  Tereny te w okresie wczesnopiastowskim porośnięte były rozległymi borami. Dzisiaj w Piotrkowicach jest zaledwie 77 hektarów lasów – głównie mieszanych.   </a:t>
            </a:r>
            <a:endParaRPr lang="pl-PL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C:\Users\szkoła\Desktop\Zdjęcia\118856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416824" cy="35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88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43" tmFilter="0, 0; 0.125,0.2665; 0.25,0.4; 0.375,0.465; 0.5,0.5;  0.625,0.535; 0.75,0.6; 0.875,0.7335; 1,1">
                                          <p:stCondLst>
                                            <p:cond delay="174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71" tmFilter="0, 0; 0.125,0.2665; 0.25,0.4; 0.375,0.465; 0.5,0.5;  0.625,0.535; 0.75,0.6; 0.875,0.7335; 1,1">
                                          <p:stCondLst>
                                            <p:cond delay="3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31" tmFilter="0, 0; 0.125,0.2665; 0.25,0.4; 0.375,0.465; 0.5,0.5;  0.625,0.535; 0.75,0.6; 0.875,0.7335; 1,1">
                                          <p:stCondLst>
                                            <p:cond delay="43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8">
                                          <p:stCondLst>
                                            <p:cond delay="17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36" decel="50000">
                                          <p:stCondLst>
                                            <p:cond delay="17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8">
                                          <p:stCondLst>
                                            <p:cond delay="34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36" decel="50000">
                                          <p:stCondLst>
                                            <p:cond delay="35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8">
                                          <p:stCondLst>
                                            <p:cond delay="4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36" decel="50000">
                                          <p:stCondLst>
                                            <p:cond delay="43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8">
                                          <p:stCondLst>
                                            <p:cond delay="47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36" decel="50000">
                                          <p:stCondLst>
                                            <p:cond delay="48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068960"/>
            <a:ext cx="7776864" cy="32403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240944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	Piotrkowice powstały początkiem XIV wieku. „Słownik geograficzny Królestwa Polskiego” podaje, że wieś składała się z 10 wólek i osad, mających odrębne nazwy: Błonie, Bogata, Granice, Podkościele, Stawiska, </a:t>
            </a:r>
            <a:r>
              <a:rPr lang="pl-PL" sz="1800" dirty="0" err="1" smtClean="0">
                <a:solidFill>
                  <a:schemeClr val="tx1"/>
                </a:solidFill>
              </a:rPr>
              <a:t>Wapienica</a:t>
            </a:r>
            <a:r>
              <a:rPr lang="pl-PL" sz="1800" dirty="0" smtClean="0">
                <a:solidFill>
                  <a:schemeClr val="tx1"/>
                </a:solidFill>
              </a:rPr>
              <a:t>, Zalesie  i Zawoda. Większość tych nazw funkcjonuje do dnia dzisiejszego. Właścicielami tych ziem byli </a:t>
            </a:r>
            <a:r>
              <a:rPr lang="pl-PL" sz="1800" dirty="0" err="1" smtClean="0">
                <a:solidFill>
                  <a:schemeClr val="tx1"/>
                </a:solidFill>
              </a:rPr>
              <a:t>Leliwici</a:t>
            </a:r>
            <a:r>
              <a:rPr lang="pl-PL" sz="1800" dirty="0" smtClean="0">
                <a:solidFill>
                  <a:schemeClr val="tx1"/>
                </a:solidFill>
              </a:rPr>
              <a:t> Tarnowscy, a w 1581r. Piotrkowice wraz z Łowczowem należały do Jana Trzecieskiego. Według ostatnich danych Piotrkowice zajmują powierzchnię 776 ha, w tym 505 ha gruntów ornych.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7488832" cy="335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1152128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 smtClean="0">
                <a:solidFill>
                  <a:schemeClr val="tx1"/>
                </a:solidFill>
                <a:effectLst/>
              </a:rPr>
              <a:t>Przy dobrej cyrkulacji powietrza mieszkańcy Piotrkowic mogą podziwiać  piękne widoki Tatr (zdjęcie wykonane z paralotni w pobliżu Oberży przez Radosława </a:t>
            </a:r>
            <a:r>
              <a:rPr lang="pl-PL" sz="2000" dirty="0" err="1" smtClean="0">
                <a:solidFill>
                  <a:schemeClr val="tx1"/>
                </a:solidFill>
                <a:effectLst/>
              </a:rPr>
              <a:t>Bełzka</a:t>
            </a:r>
            <a:r>
              <a:rPr lang="pl-PL" sz="2000" dirty="0" smtClean="0">
                <a:solidFill>
                  <a:schemeClr val="tx1"/>
                </a:solidFill>
                <a:effectLst/>
              </a:rPr>
              <a:t>).</a:t>
            </a:r>
            <a:endParaRPr lang="pl-PL" sz="2000" dirty="0"/>
          </a:p>
        </p:txBody>
      </p:sp>
      <p:pic>
        <p:nvPicPr>
          <p:cNvPr id="2050" name="Picture 2" descr="C:\Users\szkoła\Desktop\Zdjęcia\599591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7047"/>
            <a:ext cx="7560840" cy="38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47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3759282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4576392"/>
            <a:ext cx="7776864" cy="15169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1800" dirty="0" smtClean="0">
                <a:solidFill>
                  <a:schemeClr val="tx1"/>
                </a:solidFill>
                <a:effectLst/>
              </a:rPr>
              <a:t>Prawdopodobnie parafia wraz ze </a:t>
            </a:r>
            <a:r>
              <a:rPr lang="pl-PL" sz="1800" dirty="0" smtClean="0">
                <a:solidFill>
                  <a:schemeClr val="tx1"/>
                </a:solidFill>
                <a:effectLst/>
              </a:rPr>
              <a:t>szkołą parafialną </a:t>
            </a:r>
            <a:r>
              <a:rPr lang="pl-PL" sz="1800" dirty="0" smtClean="0">
                <a:solidFill>
                  <a:schemeClr val="tx1"/>
                </a:solidFill>
                <a:effectLst/>
              </a:rPr>
              <a:t>powstały około 1470 r. Niewielki drewniany kościółek stał poniżej obecnego. Parafia obejmowała wówczas wsie: Karwodrzę , Zabłędzę i Łowczów.  Neogotycki kościół pod wezwaniem Św. Michała Archanioła został zbudowany w latach 1905-1907 z fundacji Konstancji z Zamojskich Sanguszkowej, Stefanii Jabłonowskiej oraz Karola i Marii </a:t>
            </a:r>
            <a:r>
              <a:rPr lang="pl-PL" sz="1800" dirty="0" err="1" smtClean="0">
                <a:solidFill>
                  <a:schemeClr val="tx1"/>
                </a:solidFill>
                <a:effectLst/>
              </a:rPr>
              <a:t>Berke</a:t>
            </a:r>
            <a:r>
              <a:rPr lang="pl-PL" sz="1800" dirty="0" smtClean="0">
                <a:solidFill>
                  <a:schemeClr val="tx1"/>
                </a:solidFill>
                <a:effectLst/>
              </a:rPr>
              <a:t>.</a:t>
            </a:r>
            <a:endParaRPr lang="pl-PL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31" y="836712"/>
            <a:ext cx="7630764" cy="373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7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9992" y="620688"/>
            <a:ext cx="380580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dirty="0" smtClean="0">
                <a:solidFill>
                  <a:schemeClr val="tx1"/>
                </a:solidFill>
                <a:effectLst/>
              </a:rPr>
              <a:t>Autorem projektu był Jan Sas-Zubrzycki. Obiekt zbudowano       z cegły z użyciem kamienia. Nakryty został dachem siodłowym i pulpitowym. Wieża zakończona jest neogotyckim hełmem. Wewnątrz ma trzy nawy z transeptem i kaplicą. Prezbiterium jest większe od korpusu. Po jego bokach znajdują się przybudówki zakrystyjne. Wystrój wnętrza jest neogotycki  i eklektyczny. Obraz Św. Michała Archanioła namalował w 1782r. Piotr Stawski. W głównym ołtarzu znajduje się obraz Matki Bożej Nieustającej Pomocy – sprowadzony do parafii z Rzymu  w marcu 1889r. </a:t>
            </a:r>
            <a:endParaRPr lang="pl-PL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7" y="559329"/>
            <a:ext cx="3691585" cy="568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517232"/>
            <a:ext cx="7160583" cy="854968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 smtClean="0">
                <a:solidFill>
                  <a:schemeClr val="tx1"/>
                </a:solidFill>
                <a:effectLst/>
              </a:rPr>
              <a:t>Szkoła i kościół- widok z lotu ptaka </a:t>
            </a:r>
            <a:br>
              <a:rPr lang="pl-PL" sz="2400" dirty="0" smtClean="0">
                <a:solidFill>
                  <a:schemeClr val="tx1"/>
                </a:solidFill>
                <a:effectLst/>
              </a:rPr>
            </a:br>
            <a:r>
              <a:rPr lang="pl-PL" sz="2400" dirty="0" smtClean="0">
                <a:solidFill>
                  <a:schemeClr val="tx1"/>
                </a:solidFill>
                <a:effectLst/>
              </a:rPr>
              <a:t>Fotografia  - Radosław </a:t>
            </a:r>
            <a:r>
              <a:rPr lang="pl-PL" sz="2400" dirty="0" err="1" smtClean="0">
                <a:solidFill>
                  <a:schemeClr val="tx1"/>
                </a:solidFill>
                <a:effectLst/>
              </a:rPr>
              <a:t>Bełzek</a:t>
            </a:r>
            <a:endParaRPr lang="pl-PL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C:\Users\szkoła\Desktop\Zdjęcia\923751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72808" cy="51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8280920" cy="5328592"/>
          </a:xfrm>
        </p:spPr>
        <p:txBody>
          <a:bodyPr/>
          <a:lstStyle/>
          <a:p>
            <a:pPr marL="0" indent="0" algn="l">
              <a:buNone/>
            </a:pPr>
            <a:r>
              <a:rPr lang="pl-PL" sz="2400" dirty="0" smtClean="0">
                <a:solidFill>
                  <a:schemeClr val="tx1"/>
                </a:solidFill>
                <a:effectLst/>
              </a:rPr>
              <a:t>Prawdopodobnie </a:t>
            </a:r>
            <a:r>
              <a:rPr lang="pl-PL" sz="2400" dirty="0" smtClean="0">
                <a:solidFill>
                  <a:schemeClr val="tx1"/>
                </a:solidFill>
                <a:effectLst/>
              </a:rPr>
              <a:t>szkoła parafialna, </a:t>
            </a:r>
            <a:r>
              <a:rPr lang="pl-PL" sz="2400" dirty="0" smtClean="0">
                <a:solidFill>
                  <a:schemeClr val="tx1"/>
                </a:solidFill>
                <a:effectLst/>
              </a:rPr>
              <a:t>tak jak i parafia powstały około 1470r. W 1596r. ministrem czyli kierownikiem szkoły, był Urban z Koszyczek. Posiadał on lichy dom, grożący ruiną. Liczba uczących się dzieci systematycznie wzrastała. Naukę prowadzono tylko w okresach zimowych, ponieważ latem dzieci pracowały na roli </a:t>
            </a:r>
            <a:br>
              <a:rPr lang="pl-PL" sz="2400" dirty="0" smtClean="0">
                <a:solidFill>
                  <a:schemeClr val="tx1"/>
                </a:solidFill>
                <a:effectLst/>
              </a:rPr>
            </a:br>
            <a:r>
              <a:rPr lang="pl-PL" sz="2400" dirty="0" smtClean="0">
                <a:solidFill>
                  <a:schemeClr val="tx1"/>
                </a:solidFill>
                <a:effectLst/>
              </a:rPr>
              <a:t>i pasły krowy. W 1887r. rozpoczęto budowę nowej szkoły, która została zlokalizowana na starym cmentarzysku. Rok później w dwóch salach uczyły się dzieci. Starą szkołę sprzedano za 60 złotych parafii na mieszkanie dla organisty.</a:t>
            </a:r>
            <a:br>
              <a:rPr lang="pl-PL" sz="2400" dirty="0" smtClean="0">
                <a:solidFill>
                  <a:schemeClr val="tx1"/>
                </a:solidFill>
                <a:effectLst/>
              </a:rPr>
            </a:br>
            <a:r>
              <a:rPr lang="pl-PL" sz="2400" dirty="0" smtClean="0">
                <a:solidFill>
                  <a:schemeClr val="tx1"/>
                </a:solidFill>
                <a:effectLst/>
              </a:rPr>
              <a:t>Szkoła przechodziła różne koleje losu, ale największy rozkwit  przypada na początek XXI w. </a:t>
            </a:r>
            <a:endParaRPr lang="pl-PL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43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89510" y="4725144"/>
            <a:ext cx="7398914" cy="1872208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tx1"/>
                </a:solidFill>
                <a:effectLst/>
              </a:rPr>
              <a:t>	W </a:t>
            </a:r>
            <a:r>
              <a:rPr lang="pl-PL" sz="1800" dirty="0">
                <a:solidFill>
                  <a:schemeClr val="tx1"/>
                </a:solidFill>
                <a:effectLst/>
              </a:rPr>
              <a:t>2000 </a:t>
            </a:r>
            <a:r>
              <a:rPr lang="pl-PL" sz="1800" dirty="0" smtClean="0">
                <a:solidFill>
                  <a:schemeClr val="tx1"/>
                </a:solidFill>
                <a:effectLst/>
              </a:rPr>
              <a:t>roku </a:t>
            </a:r>
            <a:r>
              <a:rPr lang="pl-PL" sz="1800" dirty="0" smtClean="0">
                <a:solidFill>
                  <a:schemeClr val="tx1"/>
                </a:solidFill>
                <a:effectLst/>
              </a:rPr>
              <a:t>budynek szkoły został generalnie wyremontowany. Zaadoptowano pomieszczenia po mieszkaniu służbowym na sale lekcyjne, zainstalowano ogrzewanie gazowe, wykonano łazienki. W 2007 roku powstała również sala gimnastyczna. Szkoła zyskała nowe pokrycie dachowe i piękną elewację. </a:t>
            </a:r>
            <a:endParaRPr lang="pl-PL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 descr="F:\Piotrkow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76672"/>
            <a:ext cx="71800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</TotalTime>
  <Words>492</Words>
  <Application>Microsoft Office PowerPoint</Application>
  <PresentationFormat>Pokaz na ekranie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Aerodynamiczny</vt:lpstr>
      <vt:lpstr>PIOTRKOWICE – MALOWNICZA WIEŚ</vt:lpstr>
      <vt:lpstr> Piotrkowice, to malownicza wieś leżąca w północnej części Pogórza Karpackiego, a właściwie w wydzielonej jego części – Pogórza Ciężkowickiego. W jego krajobrazie dominują łagodne, choć wyraźnie oddzielone od siebie wzniesienia.  Wzgórza oddzielone są długą doliną rzeki Białej.  Tereny te w okresie wczesnopiastowskim porośnięte były rozległymi borami. Dzisiaj w Piotrkowicach jest zaledwie 77 hektarów lasów – głównie mieszanych.   </vt:lpstr>
      <vt:lpstr>Prezentacja programu PowerPoint</vt:lpstr>
      <vt:lpstr>Przy dobrej cyrkulacji powietrza mieszkańcy Piotrkowic mogą podziwiać  piękne widoki Tatr (zdjęcie wykonane z paralotni w pobliżu Oberży przez Radosława Bełzka).</vt:lpstr>
      <vt:lpstr>Prezentacja programu PowerPoint</vt:lpstr>
      <vt:lpstr>Autorem projektu był Jan Sas-Zubrzycki. Obiekt zbudowano       z cegły z użyciem kamienia. Nakryty został dachem siodłowym i pulpitowym. Wieża zakończona jest neogotyckim hełmem. Wewnątrz ma trzy nawy z transeptem i kaplicą. Prezbiterium jest większe od korpusu. Po jego bokach znajdują się przybudówki zakrystyjne. Wystrój wnętrza jest neogotycki  i eklektyczny. Obraz Św. Michała Archanioła namalował w 1782r. Piotr Stawski. W głównym ołtarzu znajduje się obraz Matki Bożej Nieustającej Pomocy – sprowadzony do parafii z Rzymu  w marcu 1889r. </vt:lpstr>
      <vt:lpstr>Szkoła i kościół- widok z lotu ptaka  Fotografia  - Radosław Bełzek</vt:lpstr>
      <vt:lpstr>Prawdopodobnie szkoła parafialna, tak jak i parafia powstały około 1470r. W 1596r. ministrem czyli kierownikiem szkoły, był Urban z Koszyczek. Posiadał on lichy dom, grożący ruiną. Liczba uczących się dzieci systematycznie wzrastała. Naukę prowadzono tylko w okresach zimowych, ponieważ latem dzieci pracowały na roli  i pasły krowy. W 1887r. rozpoczęto budowę nowej szkoły, która została zlokalizowana na starym cmentarzysku. Rok później w dwóch salach uczyły się dzieci. Starą szkołę sprzedano za 60 złotych parafii na mieszkanie dla organisty. Szkoła przechodziła różne koleje losu, ale największy rozkwit  przypada na początek XXI w. </vt:lpstr>
      <vt:lpstr>Prezentacja programu PowerPoint</vt:lpstr>
      <vt:lpstr>Prezentacja programu PowerPoint</vt:lpstr>
      <vt:lpstr>Prezentacja programu PowerPoint</vt:lpstr>
      <vt:lpstr>Prezentacja programu PowerPoint</vt:lpstr>
      <vt:lpstr>Szkoła dba o stały kontakt ze społecznością Piotrkowic i regionu. Corocznie organizowane są takie imprezy jak: Dzień Seniora, Piknik Rodzinny, Dożynki. Rodzice są współorganizatorami wielu szkolnych imprez: Ślubowanie Klasy Pierwszej, zabawa karnawałowa, ogniska klasowe, wycieczki, zabawa Andrzejkowa, itd. 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PIOTRKOWICE – MALOWNICZA WIEŚ</dc:title>
  <dc:creator>szkoła</dc:creator>
  <cp:lastModifiedBy>szkoła</cp:lastModifiedBy>
  <cp:revision>37</cp:revision>
  <dcterms:created xsi:type="dcterms:W3CDTF">2016-05-12T18:18:52Z</dcterms:created>
  <dcterms:modified xsi:type="dcterms:W3CDTF">2016-10-19T10:37:11Z</dcterms:modified>
</cp:coreProperties>
</file>